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60" r:id="rId4"/>
    <p:sldId id="261" r:id="rId5"/>
    <p:sldId id="262" r:id="rId6"/>
    <p:sldId id="263" r:id="rId7"/>
    <p:sldId id="265" r:id="rId8"/>
    <p:sldId id="287" r:id="rId9"/>
    <p:sldId id="288" r:id="rId10"/>
    <p:sldId id="266" r:id="rId11"/>
    <p:sldId id="267" r:id="rId12"/>
    <p:sldId id="268" r:id="rId13"/>
    <p:sldId id="285" r:id="rId14"/>
    <p:sldId id="270" r:id="rId15"/>
    <p:sldId id="271" r:id="rId16"/>
    <p:sldId id="272" r:id="rId17"/>
    <p:sldId id="273" r:id="rId18"/>
    <p:sldId id="274" r:id="rId19"/>
    <p:sldId id="275" r:id="rId20"/>
    <p:sldId id="259" r:id="rId21"/>
    <p:sldId id="276" r:id="rId22"/>
    <p:sldId id="277" r:id="rId23"/>
    <p:sldId id="278" r:id="rId24"/>
    <p:sldId id="279" r:id="rId25"/>
    <p:sldId id="280" r:id="rId26"/>
    <p:sldId id="281" r:id="rId27"/>
    <p:sldId id="282" r:id="rId28"/>
    <p:sldId id="283" r:id="rId29"/>
    <p:sldId id="286" r:id="rId30"/>
    <p:sldId id="284" r:id="rId31"/>
    <p:sldId id="28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88844"/>
  </p:normalViewPr>
  <p:slideViewPr>
    <p:cSldViewPr snapToGrid="0">
      <p:cViewPr varScale="1">
        <p:scale>
          <a:sx n="151" d="100"/>
          <a:sy n="151" d="100"/>
        </p:scale>
        <p:origin x="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1208D431-00E7-3E4B-8D4E-B29D8CD0341C}"/>
    <pc:docChg chg="custSel modSld">
      <pc:chgData name="Johnny Ryan" userId="874082db-ab86-4e97-8577-862339cb002f" providerId="ADAL" clId="{1208D431-00E7-3E4B-8D4E-B29D8CD0341C}" dt="2025-08-25T13:48:56.197" v="205" actId="20577"/>
      <pc:docMkLst>
        <pc:docMk/>
      </pc:docMkLst>
      <pc:sldChg chg="modSp mod">
        <pc:chgData name="Johnny Ryan" userId="874082db-ab86-4e97-8577-862339cb002f" providerId="ADAL" clId="{1208D431-00E7-3E4B-8D4E-B29D8CD0341C}" dt="2025-08-25T12:28:17.199" v="3" actId="20577"/>
        <pc:sldMkLst>
          <pc:docMk/>
          <pc:sldMk cId="0" sldId="257"/>
        </pc:sldMkLst>
        <pc:spChg chg="mod">
          <ac:chgData name="Johnny Ryan" userId="874082db-ab86-4e97-8577-862339cb002f" providerId="ADAL" clId="{1208D431-00E7-3E4B-8D4E-B29D8CD0341C}" dt="2025-08-25T12:28:17.199" v="3" actId="20577"/>
          <ac:spMkLst>
            <pc:docMk/>
            <pc:sldMk cId="0" sldId="257"/>
            <ac:spMk id="61" creationId="{00000000-0000-0000-0000-000000000000}"/>
          </ac:spMkLst>
        </pc:spChg>
      </pc:sldChg>
      <pc:sldChg chg="modSp mod">
        <pc:chgData name="Johnny Ryan" userId="874082db-ab86-4e97-8577-862339cb002f" providerId="ADAL" clId="{1208D431-00E7-3E4B-8D4E-B29D8CD0341C}" dt="2025-08-25T13:48:56.197" v="205" actId="20577"/>
        <pc:sldMkLst>
          <pc:docMk/>
          <pc:sldMk cId="0" sldId="260"/>
        </pc:sldMkLst>
        <pc:spChg chg="mod">
          <ac:chgData name="Johnny Ryan" userId="874082db-ab86-4e97-8577-862339cb002f" providerId="ADAL" clId="{1208D431-00E7-3E4B-8D4E-B29D8CD0341C}" dt="2025-08-25T13:48:56.197" v="205" actId="20577"/>
          <ac:spMkLst>
            <pc:docMk/>
            <pc:sldMk cId="0" sldId="260"/>
            <ac:spMk id="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246640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a53604613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a53604613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a53604613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a53604613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0a53604613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0a5360461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a5360461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a5360461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a5360461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a5360461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60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95409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37230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cleo-lab.github.io/gds-applications-site/labs/week1/assignment1.html"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GEOG 4/590: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evaluation</a:t>
            </a:r>
            <a:endParaRPr dirty="0"/>
          </a:p>
        </p:txBody>
      </p:sp>
      <p:sp>
        <p:nvSpPr>
          <p:cNvPr id="124" name="Google Shape;124;p23"/>
          <p:cNvSpPr txBox="1"/>
          <p:nvPr/>
        </p:nvSpPr>
        <p:spPr>
          <a:xfrm>
            <a:off x="229775" y="954750"/>
            <a:ext cx="8077200"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 assignments (45%) due every </a:t>
            </a:r>
            <a:r>
              <a:rPr lang="en-GB" sz="1600" b="1" dirty="0">
                <a:solidFill>
                  <a:schemeClr val="dk1"/>
                </a:solidFill>
                <a:latin typeface="Avenir"/>
                <a:ea typeface="Avenir"/>
                <a:cs typeface="Avenir"/>
                <a:sym typeface="Avenir"/>
              </a:rPr>
              <a:t>Wednesday 11:59 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 (45%)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Presentations due </a:t>
            </a:r>
            <a:r>
              <a:rPr lang="en-GB" sz="1600" b="1" dirty="0">
                <a:solidFill>
                  <a:schemeClr val="dk1"/>
                </a:solidFill>
                <a:latin typeface="Avenir"/>
                <a:ea typeface="Avenir"/>
                <a:cs typeface="Avenir"/>
                <a:sym typeface="Avenir"/>
              </a:rPr>
              <a:t>May 31, 11:59 pm</a:t>
            </a:r>
            <a:endParaRPr sz="1600" b="1"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Write-ups due </a:t>
            </a:r>
            <a:r>
              <a:rPr lang="en-GB" sz="1600" b="1" dirty="0">
                <a:solidFill>
                  <a:schemeClr val="dk1"/>
                </a:solidFill>
                <a:latin typeface="Avenir"/>
                <a:ea typeface="Avenir"/>
                <a:cs typeface="Avenir"/>
                <a:sym typeface="Avenir"/>
              </a:rPr>
              <a:t>June 6, 11:59pm</a:t>
            </a:r>
            <a:endParaRPr sz="1600" b="1"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Participation (10%)</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Credit can be earned through attendance in lectures, visiting Professor and GE during office hours, and helping other students in labs/activities. </a:t>
            </a:r>
            <a:endParaRPr sz="1600" b="1" dirty="0">
              <a:solidFill>
                <a:schemeClr val="dk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4" name="Picture 3" descr="A screenshot of a document&#10;&#10;Description automatically generated">
            <a:extLst>
              <a:ext uri="{FF2B5EF4-FFF2-40B4-BE49-F238E27FC236}">
                <a16:creationId xmlns:a16="http://schemas.microsoft.com/office/drawing/2014/main" id="{6B1668CB-8165-BDCE-57D9-F7349AC1C5D7}"/>
              </a:ext>
            </a:extLst>
          </p:cNvPr>
          <p:cNvPicPr>
            <a:picLocks noChangeAspect="1"/>
          </p:cNvPicPr>
          <p:nvPr/>
        </p:nvPicPr>
        <p:blipFill>
          <a:blip r:embed="rId3"/>
          <a:stretch>
            <a:fillRect/>
          </a:stretch>
        </p:blipFill>
        <p:spPr>
          <a:xfrm>
            <a:off x="685800" y="742040"/>
            <a:ext cx="7772400" cy="3659419"/>
          </a:xfrm>
          <a:prstGeom prst="rect">
            <a:avLst/>
          </a:prstGeom>
        </p:spPr>
      </p:pic>
      <p:sp>
        <p:nvSpPr>
          <p:cNvPr id="10" name="Google Shape;123;p23">
            <a:extLst>
              <a:ext uri="{FF2B5EF4-FFF2-40B4-BE49-F238E27FC236}">
                <a16:creationId xmlns:a16="http://schemas.microsoft.com/office/drawing/2014/main" id="{EC208DFE-DA9C-3094-BC12-C2C9B1C3A3FB}"/>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5" name="Group 4">
            <a:extLst>
              <a:ext uri="{FF2B5EF4-FFF2-40B4-BE49-F238E27FC236}">
                <a16:creationId xmlns:a16="http://schemas.microsoft.com/office/drawing/2014/main" id="{CCDB5FE3-6072-1324-CD06-9083B27D3531}"/>
              </a:ext>
            </a:extLst>
          </p:cNvPr>
          <p:cNvGrpSpPr/>
          <p:nvPr/>
        </p:nvGrpSpPr>
        <p:grpSpPr>
          <a:xfrm>
            <a:off x="685800" y="745682"/>
            <a:ext cx="7772400" cy="3652136"/>
            <a:chOff x="679046" y="428797"/>
            <a:chExt cx="7772400" cy="3652136"/>
          </a:xfrm>
        </p:grpSpPr>
        <p:pic>
          <p:nvPicPr>
            <p:cNvPr id="2" name="Picture 1" descr="A screenshot of a project&#10;&#10;Description automatically generated">
              <a:extLst>
                <a:ext uri="{FF2B5EF4-FFF2-40B4-BE49-F238E27FC236}">
                  <a16:creationId xmlns:a16="http://schemas.microsoft.com/office/drawing/2014/main" id="{152D8C93-9D14-176D-7F59-FEB41BD40917}"/>
                </a:ext>
              </a:extLst>
            </p:cNvPr>
            <p:cNvPicPr>
              <a:picLocks noChangeAspect="1"/>
            </p:cNvPicPr>
            <p:nvPr/>
          </p:nvPicPr>
          <p:blipFill>
            <a:blip r:embed="rId3"/>
            <a:stretch>
              <a:fillRect/>
            </a:stretch>
          </p:blipFill>
          <p:spPr>
            <a:xfrm>
              <a:off x="685800" y="808616"/>
              <a:ext cx="7758892" cy="3272317"/>
            </a:xfrm>
            <a:prstGeom prst="rect">
              <a:avLst/>
            </a:prstGeom>
          </p:spPr>
        </p:pic>
        <p:pic>
          <p:nvPicPr>
            <p:cNvPr id="3" name="Picture 2" descr="A screenshot of a document&#10;&#10;Description automatically generated">
              <a:extLst>
                <a:ext uri="{FF2B5EF4-FFF2-40B4-BE49-F238E27FC236}">
                  <a16:creationId xmlns:a16="http://schemas.microsoft.com/office/drawing/2014/main" id="{A1923B5D-D080-3599-0C95-DCF6848E6E00}"/>
                </a:ext>
              </a:extLst>
            </p:cNvPr>
            <p:cNvPicPr>
              <a:picLocks noChangeAspect="1"/>
            </p:cNvPicPr>
            <p:nvPr/>
          </p:nvPicPr>
          <p:blipFill rotWithShape="1">
            <a:blip r:embed="rId4"/>
            <a:srcRect b="87771"/>
            <a:stretch/>
          </p:blipFill>
          <p:spPr>
            <a:xfrm>
              <a:off x="679046" y="428797"/>
              <a:ext cx="7772400" cy="447503"/>
            </a:xfrm>
            <a:prstGeom prst="rect">
              <a:avLst/>
            </a:prstGeom>
          </p:spPr>
        </p:pic>
      </p:grpSp>
      <p:sp>
        <p:nvSpPr>
          <p:cNvPr id="7" name="Google Shape;123;p23">
            <a:extLst>
              <a:ext uri="{FF2B5EF4-FFF2-40B4-BE49-F238E27FC236}">
                <a16:creationId xmlns:a16="http://schemas.microsoft.com/office/drawing/2014/main" id="{52818C3D-B938-90A9-3E9B-73B2935C3CC4}"/>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grpSp>
        <p:nvGrpSpPr>
          <p:cNvPr id="6" name="Group 5">
            <a:extLst>
              <a:ext uri="{FF2B5EF4-FFF2-40B4-BE49-F238E27FC236}">
                <a16:creationId xmlns:a16="http://schemas.microsoft.com/office/drawing/2014/main" id="{B1449C13-4B3E-F7D9-983A-FA31FB3AA51B}"/>
              </a:ext>
            </a:extLst>
          </p:cNvPr>
          <p:cNvGrpSpPr/>
          <p:nvPr/>
        </p:nvGrpSpPr>
        <p:grpSpPr>
          <a:xfrm>
            <a:off x="685800" y="1237700"/>
            <a:ext cx="7772400" cy="2668099"/>
            <a:chOff x="687513" y="445731"/>
            <a:chExt cx="7772400" cy="2668099"/>
          </a:xfrm>
        </p:grpSpPr>
        <p:pic>
          <p:nvPicPr>
            <p:cNvPr id="3" name="Picture 2" descr="A screenshot of a document&#10;&#10;Description automatically generated">
              <a:extLst>
                <a:ext uri="{FF2B5EF4-FFF2-40B4-BE49-F238E27FC236}">
                  <a16:creationId xmlns:a16="http://schemas.microsoft.com/office/drawing/2014/main" id="{21E4CE6A-6528-37D1-D851-2FB991757EEE}"/>
                </a:ext>
              </a:extLst>
            </p:cNvPr>
            <p:cNvPicPr>
              <a:picLocks noChangeAspect="1"/>
            </p:cNvPicPr>
            <p:nvPr/>
          </p:nvPicPr>
          <p:blipFill rotWithShape="1">
            <a:blip r:embed="rId3"/>
            <a:srcRect b="87771"/>
            <a:stretch/>
          </p:blipFill>
          <p:spPr>
            <a:xfrm>
              <a:off x="687513" y="445731"/>
              <a:ext cx="7772400" cy="447503"/>
            </a:xfrm>
            <a:prstGeom prst="rect">
              <a:avLst/>
            </a:prstGeom>
          </p:spPr>
        </p:pic>
        <p:pic>
          <p:nvPicPr>
            <p:cNvPr id="5" name="Picture 4" descr="A screenshot of a project&#10;&#10;Description automatically generated">
              <a:extLst>
                <a:ext uri="{FF2B5EF4-FFF2-40B4-BE49-F238E27FC236}">
                  <a16:creationId xmlns:a16="http://schemas.microsoft.com/office/drawing/2014/main" id="{A32DBA89-3521-1082-0202-13E4E352F370}"/>
                </a:ext>
              </a:extLst>
            </p:cNvPr>
            <p:cNvPicPr>
              <a:picLocks noChangeAspect="1"/>
            </p:cNvPicPr>
            <p:nvPr/>
          </p:nvPicPr>
          <p:blipFill>
            <a:blip r:embed="rId4"/>
            <a:stretch>
              <a:fillRect/>
            </a:stretch>
          </p:blipFill>
          <p:spPr>
            <a:xfrm>
              <a:off x="728169" y="876300"/>
              <a:ext cx="7687661" cy="2237530"/>
            </a:xfrm>
            <a:prstGeom prst="rect">
              <a:avLst/>
            </a:prstGeom>
          </p:spPr>
        </p:pic>
      </p:grpSp>
      <p:sp>
        <p:nvSpPr>
          <p:cNvPr id="8" name="Google Shape;123;p23">
            <a:extLst>
              <a:ext uri="{FF2B5EF4-FFF2-40B4-BE49-F238E27FC236}">
                <a16:creationId xmlns:a16="http://schemas.microsoft.com/office/drawing/2014/main" id="{D117DE5E-DF15-6C42-2B0E-4260337E21D5}"/>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extLst>
      <p:ext uri="{BB962C8B-B14F-4D97-AF65-F5344CB8AC3E}">
        <p14:creationId xmlns:p14="http://schemas.microsoft.com/office/powerpoint/2010/main" val="302060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p:cNvSpPr txBox="1"/>
          <p:nvPr/>
        </p:nvSpPr>
        <p:spPr>
          <a:xfrm>
            <a:off x="229775" y="954750"/>
            <a:ext cx="8302500" cy="16623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or in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endParaRPr sz="1600" dirty="0">
              <a:solidFill>
                <a:schemeClr val="dk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5: </a:t>
            </a:r>
            <a:r>
              <a:rPr lang="en-GB" sz="1600" dirty="0">
                <a:solidFill>
                  <a:schemeClr val="dk1"/>
                </a:solidFill>
                <a:latin typeface="Avenir"/>
                <a:ea typeface="Avenir"/>
                <a:cs typeface="Avenir"/>
                <a:sym typeface="Avenir"/>
              </a:rPr>
              <a:t>Discuss project ideas with peers and instructors,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6:</a:t>
            </a:r>
            <a:r>
              <a:rPr lang="en-GB" sz="1600" dirty="0">
                <a:solidFill>
                  <a:srgbClr val="CCCCCC"/>
                </a:solidFill>
                <a:latin typeface="Avenir"/>
                <a:ea typeface="Avenir"/>
                <a:cs typeface="Avenir"/>
                <a:sym typeface="Avenir"/>
              </a:rPr>
              <a:t> Form teams, create GitHub repo, and provide some basic info about project as a </a:t>
            </a:r>
            <a:r>
              <a:rPr lang="en-GB" sz="1600" dirty="0" err="1">
                <a:solidFill>
                  <a:srgbClr val="CCCCCC"/>
                </a:solidFill>
                <a:latin typeface="Avenir"/>
                <a:ea typeface="Avenir"/>
                <a:cs typeface="Avenir"/>
                <a:sym typeface="Avenir"/>
              </a:rPr>
              <a:t>README.md</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8:</a:t>
            </a:r>
            <a:r>
              <a:rPr lang="en-GB" sz="1600" dirty="0">
                <a:solidFill>
                  <a:srgbClr val="CCCCCC"/>
                </a:solidFill>
                <a:latin typeface="Avenir"/>
                <a:ea typeface="Avenir"/>
                <a:cs typeface="Avenir"/>
                <a:sym typeface="Avenir"/>
              </a:rPr>
              <a:t> Provide informal update to instructors, ensure data has been accessed, goals are accomplishable</a:t>
            </a:r>
            <a:endParaRPr sz="1600" dirty="0">
              <a:solidFill>
                <a:srgbClr val="CCCCCC"/>
              </a:solidFill>
              <a:latin typeface="Avenir"/>
              <a:ea typeface="Avenir"/>
              <a:cs typeface="Avenir"/>
              <a:sym typeface="Avenir"/>
            </a:endParaRPr>
          </a:p>
          <a:p>
            <a:pPr marL="457200" lvl="0" indent="0" algn="l" rtl="0">
              <a:spcBef>
                <a:spcPts val="0"/>
              </a:spcBef>
              <a:spcAft>
                <a:spcPts val="0"/>
              </a:spcAft>
              <a:buNone/>
            </a:pPr>
            <a:endParaRPr sz="1600" dirty="0">
              <a:solidFill>
                <a:srgbClr val="CCCCCC"/>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rgbClr val="CCCCCC"/>
                </a:solidFill>
                <a:latin typeface="Avenir"/>
                <a:ea typeface="Avenir"/>
                <a:cs typeface="Avenir"/>
                <a:sym typeface="Avenir"/>
              </a:rPr>
              <a:t>Week 10: </a:t>
            </a:r>
            <a:r>
              <a:rPr lang="en-GB" sz="1600" dirty="0">
                <a:solidFill>
                  <a:srgbClr val="CCCCCC"/>
                </a:solidFill>
                <a:latin typeface="Avenir"/>
                <a:ea typeface="Avenir"/>
                <a:cs typeface="Avenir"/>
                <a:sym typeface="Avenir"/>
              </a:rPr>
              <a:t>Present project to class and submit write-up by the end of the week</a:t>
            </a:r>
            <a:endParaRPr sz="1600" dirty="0">
              <a:solidFill>
                <a:srgbClr val="CCCCCC"/>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7" name="Google Shape;157;p29"/>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6:</a:t>
            </a:r>
            <a:r>
              <a:rPr lang="en-GB" sz="1600" dirty="0">
                <a:solidFill>
                  <a:schemeClr val="dk1"/>
                </a:solidFill>
                <a:latin typeface="Avenir"/>
                <a:ea typeface="Avenir"/>
                <a:cs typeface="Avenir"/>
                <a:sym typeface="Avenir"/>
              </a:rPr>
              <a:t> Form teams, create GitHub repo, and provide some basic info about project as a </a:t>
            </a:r>
            <a:r>
              <a:rPr lang="en-GB" sz="1600" dirty="0" err="1">
                <a:solidFill>
                  <a:schemeClr val="dk1"/>
                </a:solidFill>
                <a:latin typeface="Avenir"/>
                <a:ea typeface="Avenir"/>
                <a:cs typeface="Avenir"/>
                <a:sym typeface="Avenir"/>
              </a:rPr>
              <a:t>README.md</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3" name="Google Shape;163;p30"/>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8:</a:t>
            </a:r>
            <a:r>
              <a:rPr lang="en-GB" sz="1600" dirty="0">
                <a:solidFill>
                  <a:schemeClr val="dk1"/>
                </a:solidFill>
                <a:latin typeface="Avenir"/>
                <a:ea typeface="Avenir"/>
                <a:cs typeface="Avenir"/>
                <a:sym typeface="Avenir"/>
              </a:rPr>
              <a:t> Provide informal update to instructors, ensure data has been accessed, goals are accomplishable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10: </a:t>
            </a:r>
            <a:r>
              <a:rPr lang="en-GB" sz="1600" dirty="0">
                <a:solidFill>
                  <a:srgbClr val="B7B7B7"/>
                </a:solidFill>
                <a:latin typeface="Avenir"/>
                <a:ea typeface="Avenir"/>
                <a:cs typeface="Avenir"/>
                <a:sym typeface="Avenir"/>
              </a:rPr>
              <a:t>Present project to class and submit write-up by the end of the week</a:t>
            </a:r>
            <a:endParaRPr sz="1600" dirty="0">
              <a:solidFill>
                <a:srgbClr val="B7B7B7"/>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69" name="Google Shape;169;p31"/>
          <p:cNvSpPr txBox="1"/>
          <p:nvPr/>
        </p:nvSpPr>
        <p:spPr>
          <a:xfrm>
            <a:off x="229775" y="954750"/>
            <a:ext cx="830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Final project schedule</a:t>
            </a:r>
            <a:endParaRPr dirty="0"/>
          </a:p>
        </p:txBody>
      </p:sp>
      <p:sp>
        <p:nvSpPr>
          <p:cNvPr id="175" name="Google Shape;175;p32"/>
          <p:cNvSpPr txBox="1"/>
          <p:nvPr/>
        </p:nvSpPr>
        <p:spPr>
          <a:xfrm>
            <a:off x="229775" y="954750"/>
            <a:ext cx="8302500" cy="338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Week 5: </a:t>
            </a:r>
            <a:r>
              <a:rPr lang="en-GB" sz="1600" dirty="0">
                <a:solidFill>
                  <a:schemeClr val="bg1">
                    <a:lumMod val="65000"/>
                  </a:schemeClr>
                </a:solidFill>
                <a:latin typeface="Avenir"/>
                <a:ea typeface="Avenir"/>
                <a:cs typeface="Avenir"/>
                <a:sym typeface="Avenir"/>
              </a:rPr>
              <a:t>Discuss project ideas with peers and instructors, submit a short summary of a project idea to instructor via Canvas</a:t>
            </a: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6:</a:t>
            </a:r>
            <a:r>
              <a:rPr lang="en-GB" sz="1600" dirty="0">
                <a:solidFill>
                  <a:srgbClr val="B7B7B7"/>
                </a:solidFill>
                <a:latin typeface="Avenir"/>
                <a:ea typeface="Avenir"/>
                <a:cs typeface="Avenir"/>
                <a:sym typeface="Avenir"/>
              </a:rPr>
              <a:t> Form teams, create GitHub repo, and provide some basic info about project as a </a:t>
            </a:r>
            <a:r>
              <a:rPr lang="en-GB" sz="1600" dirty="0" err="1">
                <a:solidFill>
                  <a:srgbClr val="B7B7B7"/>
                </a:solidFill>
                <a:latin typeface="Avenir"/>
                <a:ea typeface="Avenir"/>
                <a:cs typeface="Avenir"/>
                <a:sym typeface="Avenir"/>
              </a:rPr>
              <a:t>README.md</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rgbClr val="B7B7B7"/>
              </a:solidFill>
              <a:latin typeface="Avenir"/>
              <a:ea typeface="Avenir"/>
              <a:cs typeface="Avenir"/>
              <a:sym typeface="Avenir"/>
            </a:endParaRPr>
          </a:p>
          <a:p>
            <a:pPr marL="457200" lvl="0" indent="-330200" algn="l" rtl="0">
              <a:spcBef>
                <a:spcPts val="0"/>
              </a:spcBef>
              <a:spcAft>
                <a:spcPts val="0"/>
              </a:spcAft>
              <a:buClr>
                <a:srgbClr val="B7B7B7"/>
              </a:buClr>
              <a:buSzPts val="1600"/>
              <a:buFont typeface="Avenir"/>
              <a:buChar char="●"/>
            </a:pPr>
            <a:r>
              <a:rPr lang="en-GB" sz="1600" b="1" dirty="0">
                <a:solidFill>
                  <a:srgbClr val="B7B7B7"/>
                </a:solidFill>
                <a:latin typeface="Avenir"/>
                <a:ea typeface="Avenir"/>
                <a:cs typeface="Avenir"/>
                <a:sym typeface="Avenir"/>
              </a:rPr>
              <a:t>Week 8:</a:t>
            </a:r>
            <a:r>
              <a:rPr lang="en-GB" sz="1600" dirty="0">
                <a:solidFill>
                  <a:srgbClr val="B7B7B7"/>
                </a:solidFill>
                <a:latin typeface="Avenir"/>
                <a:ea typeface="Avenir"/>
                <a:cs typeface="Avenir"/>
                <a:sym typeface="Avenir"/>
              </a:rPr>
              <a:t> Provide informal update to instructors, ensure data has been accessed, goals are accomplishable</a:t>
            </a:r>
            <a:endParaRPr sz="1600" dirty="0">
              <a:solidFill>
                <a:srgbClr val="B7B7B7"/>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10: </a:t>
            </a:r>
            <a:r>
              <a:rPr lang="en-GB" sz="1600" dirty="0">
                <a:solidFill>
                  <a:schemeClr val="dk1"/>
                </a:solidFill>
                <a:latin typeface="Avenir"/>
                <a:ea typeface="Avenir"/>
                <a:cs typeface="Avenir"/>
                <a:sym typeface="Avenir"/>
              </a:rPr>
              <a:t>Present project to class and submit write-up by the end of the week</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ctr" rtl="0">
              <a:spcBef>
                <a:spcPts val="0"/>
              </a:spcBef>
              <a:spcAft>
                <a:spcPts val="0"/>
              </a:spcAft>
              <a:buNone/>
            </a:pPr>
            <a:r>
              <a:rPr lang="en-GB" sz="1600" i="1" dirty="0">
                <a:solidFill>
                  <a:schemeClr val="dk1"/>
                </a:solidFill>
                <a:latin typeface="Avenir"/>
                <a:ea typeface="Avenir"/>
                <a:cs typeface="Avenir"/>
                <a:sym typeface="Avenir"/>
              </a:rPr>
              <a:t>I will send reminders out about upcoming milestones</a:t>
            </a:r>
            <a:endParaRPr sz="1600" i="1" dirty="0">
              <a:solidFill>
                <a:schemeClr val="dk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6317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at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at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at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at the Institute at Brown for Environment and Society, RI,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600" dirty="0">
                <a:solidFill>
                  <a:srgbClr val="000000"/>
                </a:solidFill>
                <a:latin typeface="Avenir"/>
                <a:ea typeface="Avenir"/>
                <a:cs typeface="Avenir"/>
                <a:sym typeface="Avenir"/>
              </a:rPr>
              <a:t> </a:t>
            </a: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163A Condon Hall</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Mondays 14:00-16:00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Eugene</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Labs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Western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4" y="954750"/>
            <a:ext cx="4595425"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t>
            </a:r>
            <a:r>
              <a:rPr lang="en-GB" sz="1600" dirty="0" err="1">
                <a:solidFill>
                  <a:schemeClr val="dk1"/>
                </a:solidFill>
                <a:latin typeface="Avenir"/>
                <a:ea typeface="Avenir"/>
                <a:cs typeface="Avenir"/>
                <a:sym typeface="Avenir"/>
              </a:rPr>
              <a:t>stackoverflow</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instructors)</a:t>
            </a:r>
          </a:p>
        </p:txBody>
      </p:sp>
      <p:pic>
        <p:nvPicPr>
          <p:cNvPr id="203" name="Google Shape;203;p36"/>
          <p:cNvPicPr preferRelativeResize="0"/>
          <p:nvPr/>
        </p:nvPicPr>
        <p:blipFill>
          <a:blip r:embed="rId3">
            <a:alphaModFix/>
          </a:blip>
          <a:stretch>
            <a:fillRect/>
          </a:stretch>
        </p:blipFill>
        <p:spPr>
          <a:xfrm>
            <a:off x="4825200" y="1558850"/>
            <a:ext cx="4069424" cy="3464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229775" y="954750"/>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2" name="Google Shape;222;p39"/>
          <p:cNvSpPr txBox="1"/>
          <p:nvPr/>
        </p:nvSpPr>
        <p:spPr>
          <a:xfrm>
            <a:off x="229775" y="997085"/>
            <a:ext cx="8278500" cy="21549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Have confidence using Python specifically for GIS and other geospatial data science applications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In doing so, you will also be comfortable using Python for other things as well</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Be able to download, process, analyze, and visualize the main types of geospatial data</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Automate boring GIS tasks (no more clicking!)</a:t>
            </a:r>
            <a:endParaRPr sz="1600" dirty="0">
              <a:solidFill>
                <a:schemeClr val="dk1"/>
              </a:solidFill>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997085"/>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ED7A6381-469A-96A3-D4CA-F2D0FDE855AF}"/>
              </a:ext>
            </a:extLst>
          </p:cNvPr>
          <p:cNvPicPr>
            <a:picLocks noChangeAspect="1"/>
          </p:cNvPicPr>
          <p:nvPr/>
        </p:nvPicPr>
        <p:blipFill>
          <a:blip r:embed="rId2"/>
          <a:stretch>
            <a:fillRect/>
          </a:stretch>
        </p:blipFill>
        <p:spPr>
          <a:xfrm>
            <a:off x="180348" y="1148033"/>
            <a:ext cx="8783304" cy="2847433"/>
          </a:xfrm>
          <a:prstGeom prst="rect">
            <a:avLst/>
          </a:prstGeom>
        </p:spPr>
      </p:pic>
      <p:sp>
        <p:nvSpPr>
          <p:cNvPr id="10" name="Google Shape;215;p38">
            <a:extLst>
              <a:ext uri="{FF2B5EF4-FFF2-40B4-BE49-F238E27FC236}">
                <a16:creationId xmlns:a16="http://schemas.microsoft.com/office/drawing/2014/main" id="{7D5918C8-7E80-CC7D-1EB3-51CFED3BDDA3}"/>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Careers</a:t>
            </a:r>
            <a:endParaRPr dirty="0"/>
          </a:p>
        </p:txBody>
      </p:sp>
    </p:spTree>
    <p:extLst>
      <p:ext uri="{BB962C8B-B14F-4D97-AF65-F5344CB8AC3E}">
        <p14:creationId xmlns:p14="http://schemas.microsoft.com/office/powerpoint/2010/main" val="711736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Overview</a:t>
            </a:r>
            <a:endParaRPr/>
          </a:p>
        </p:txBody>
      </p:sp>
      <p:sp>
        <p:nvSpPr>
          <p:cNvPr id="80" name="Google Shape;80;p17"/>
          <p:cNvSpPr txBox="1"/>
          <p:nvPr/>
        </p:nvSpPr>
        <p:spPr>
          <a:xfrm>
            <a:off x="229775" y="954750"/>
            <a:ext cx="7908300" cy="4124176"/>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 bash)</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version control, git,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activities, homework, grading</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Canvas vs. course website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OneDrive</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access to Canvas and links within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Complete background survey</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 started on homework for this week</a:t>
            </a:r>
            <a:endParaRPr sz="1600" dirty="0">
              <a:solidFill>
                <a:schemeClr val="dk1"/>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Getting started on this week’s lab</a:t>
            </a:r>
            <a:endParaRPr/>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Getting started on this week’s lab</a:t>
            </a:r>
            <a:endParaRPr dirty="0"/>
          </a:p>
        </p:txBody>
      </p:sp>
      <p:sp>
        <p:nvSpPr>
          <p:cNvPr id="234" name="Google Shape;234;p41"/>
          <p:cNvSpPr txBox="1"/>
          <p:nvPr/>
        </p:nvSpPr>
        <p:spPr>
          <a:xfrm>
            <a:off x="229774" y="954750"/>
            <a:ext cx="8101425"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hlinkClick r:id="rId3"/>
              </a:rPr>
              <a:t>https://cleo-lab.github.io/gds-applications-site/labs/week1/assignment1.html</a:t>
            </a:r>
            <a:endParaRPr lang="en-GB" sz="1600" u="sng" dirty="0">
              <a:solidFill>
                <a:schemeClr val="hlink"/>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33;p41">
            <a:extLst>
              <a:ext uri="{FF2B5EF4-FFF2-40B4-BE49-F238E27FC236}">
                <a16:creationId xmlns:a16="http://schemas.microsoft.com/office/drawing/2014/main" id="{BE46E52F-3564-4196-C36E-42E21E707825}"/>
              </a:ext>
            </a:extLst>
          </p:cNvPr>
          <p:cNvSpPr txBox="1"/>
          <p:nvPr/>
        </p:nvSpPr>
        <p:spPr>
          <a:xfrm>
            <a:off x="936750" y="4386924"/>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Complete background survey (on Canvas)</a:t>
            </a:r>
            <a:endParaRPr dirty="0"/>
          </a:p>
        </p:txBody>
      </p:sp>
    </p:spTree>
    <p:extLst>
      <p:ext uri="{BB962C8B-B14F-4D97-AF65-F5344CB8AC3E}">
        <p14:creationId xmlns:p14="http://schemas.microsoft.com/office/powerpoint/2010/main" val="2604568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386675"/>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Geospatial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4314550" y="386675"/>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Python</a:t>
            </a:r>
            <a:endParaRPr/>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5" name="Google Shape;95;p19"/>
          <p:cNvPicPr preferRelativeResize="0"/>
          <p:nvPr/>
        </p:nvPicPr>
        <p:blipFill>
          <a:blip r:embed="rId3">
            <a:alphaModFix/>
          </a:blip>
          <a:stretch>
            <a:fillRect/>
          </a:stretch>
        </p:blipFill>
        <p:spPr>
          <a:xfrm>
            <a:off x="150575" y="845325"/>
            <a:ext cx="4027013" cy="3452849"/>
          </a:xfrm>
          <a:prstGeom prst="rect">
            <a:avLst/>
          </a:prstGeom>
          <a:noFill/>
          <a:ln>
            <a:noFill/>
          </a:ln>
        </p:spPr>
      </p:pic>
      <p:pic>
        <p:nvPicPr>
          <p:cNvPr id="96" name="Google Shape;96;p19"/>
          <p:cNvPicPr preferRelativeResize="0"/>
          <p:nvPr/>
        </p:nvPicPr>
        <p:blipFill rotWithShape="1">
          <a:blip r:embed="rId4">
            <a:alphaModFix/>
          </a:blip>
          <a:srcRect r="72195"/>
          <a:stretch/>
        </p:blipFill>
        <p:spPr>
          <a:xfrm>
            <a:off x="7598678" y="3600000"/>
            <a:ext cx="1328076" cy="14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Labs:</a:t>
            </a:r>
            <a:r>
              <a:rPr lang="en-GB" sz="1600" dirty="0">
                <a:solidFill>
                  <a:schemeClr val="dk1"/>
                </a:solidFill>
                <a:latin typeface="Avenir"/>
                <a:ea typeface="Avenir"/>
                <a:cs typeface="Avenir"/>
                <a:sym typeface="Avenir"/>
              </a:rPr>
              <a:t> Wednesday @ 9am in 442 MCK</a:t>
            </a:r>
            <a:endParaRPr sz="1600" b="1" dirty="0">
              <a:solidFill>
                <a:schemeClr val="dk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Seven lab assignments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Activities/project work:</a:t>
            </a:r>
            <a:r>
              <a:rPr lang="en-GB" sz="1600" dirty="0">
                <a:solidFill>
                  <a:schemeClr val="bg1">
                    <a:lumMod val="65000"/>
                  </a:schemeClr>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16858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Course schedule</a:t>
            </a:r>
            <a:endParaRPr/>
          </a:p>
        </p:txBody>
      </p:sp>
      <p:sp>
        <p:nvSpPr>
          <p:cNvPr id="118" name="Google Shape;118;p22"/>
          <p:cNvSpPr txBox="1"/>
          <p:nvPr/>
        </p:nvSpPr>
        <p:spPr>
          <a:xfrm>
            <a:off x="229775" y="954750"/>
            <a:ext cx="80772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Tuesday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Nine lectures</a:t>
            </a:r>
          </a:p>
          <a:p>
            <a:pPr marL="914400" lvl="1" indent="-330200">
              <a:buClr>
                <a:schemeClr val="dk1"/>
              </a:buClr>
              <a:buSzPts val="1600"/>
              <a:buFont typeface="Avenir"/>
              <a:buChar char="○"/>
            </a:pPr>
            <a:r>
              <a:rPr lang="en-GB" sz="1600" dirty="0">
                <a:solidFill>
                  <a:schemeClr val="bg1">
                    <a:lumMod val="65000"/>
                  </a:schemeClr>
                </a:solidFill>
                <a:latin typeface="Avenir"/>
                <a:ea typeface="Avenir"/>
                <a:cs typeface="Avenir"/>
                <a:sym typeface="Avenir"/>
              </a:rPr>
              <a:t>Project presentations in Week 10</a:t>
            </a:r>
          </a:p>
          <a:p>
            <a:pPr marL="457200" lvl="0" indent="0" algn="l" rtl="0">
              <a:spcBef>
                <a:spcPts val="0"/>
              </a:spcBef>
              <a:spcAft>
                <a:spcPts val="0"/>
              </a:spcAft>
              <a:buNone/>
            </a:pPr>
            <a:endParaRPr sz="1600"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Labs:</a:t>
            </a:r>
            <a:r>
              <a:rPr lang="en-GB" sz="1600" dirty="0">
                <a:solidFill>
                  <a:schemeClr val="bg1">
                    <a:lumMod val="65000"/>
                  </a:schemeClr>
                </a:solidFill>
                <a:latin typeface="Avenir"/>
                <a:ea typeface="Avenir"/>
                <a:cs typeface="Avenir"/>
                <a:sym typeface="Avenir"/>
              </a:rPr>
              <a:t> Wednesday @ 9am in 442 MCK</a:t>
            </a:r>
            <a:endParaRPr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lab assignments</a:t>
            </a:r>
            <a:endParaRPr sz="1600" dirty="0">
              <a:solidFill>
                <a:schemeClr val="bg1">
                  <a:lumMod val="65000"/>
                </a:schemeClr>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Two labs to concentrate on final project</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No lab in Week 10</a:t>
            </a:r>
          </a:p>
          <a:p>
            <a:pPr marL="457200" lvl="0" indent="-330200" algn="l" rtl="0">
              <a:spcBef>
                <a:spcPts val="0"/>
              </a:spcBef>
              <a:spcAft>
                <a:spcPts val="0"/>
              </a:spcAft>
              <a:buSzPts val="1600"/>
              <a:buFont typeface="Avenir"/>
              <a:buChar char="●"/>
            </a:pPr>
            <a:endParaRPr lang="en-GB" sz="1600" b="1" dirty="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Activities/project work:</a:t>
            </a:r>
            <a:r>
              <a:rPr lang="en-GB" sz="1600" dirty="0">
                <a:solidFill>
                  <a:schemeClr val="dk1"/>
                </a:solidFill>
                <a:latin typeface="Avenir"/>
                <a:ea typeface="Avenir"/>
                <a:cs typeface="Avenir"/>
                <a:sym typeface="Avenir"/>
              </a:rPr>
              <a:t> Thursday @ 9am in 203 CON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Three activities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One lecture about previous class projects</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Five sessions for project work</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Project presentations in Week 10</a:t>
            </a:r>
          </a:p>
        </p:txBody>
      </p:sp>
    </p:spTree>
    <p:extLst>
      <p:ext uri="{BB962C8B-B14F-4D97-AF65-F5344CB8AC3E}">
        <p14:creationId xmlns:p14="http://schemas.microsoft.com/office/powerpoint/2010/main" val="22023445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8671</TotalTime>
  <Words>1701</Words>
  <Application>Microsoft Macintosh PowerPoint</Application>
  <PresentationFormat>On-screen Show (16:9)</PresentationFormat>
  <Paragraphs>252</Paragraphs>
  <Slides>31</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Avenir</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27</cp:revision>
  <dcterms:modified xsi:type="dcterms:W3CDTF">2025-08-25T13:49:04Z</dcterms:modified>
</cp:coreProperties>
</file>